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4" r:id="rId10"/>
    <p:sldId id="266" r:id="rId11"/>
    <p:sldId id="268" r:id="rId12"/>
    <p:sldId id="271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d6313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33b222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75da3a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38917d344?pid=f33b22268&amp;color=0,0,0&amp;vtp=1&amp;bt=1&amp;bbb=1&amp;hb=1"/>
          <p:cNvSpPr/>
          <p:nvPr/>
        </p:nvSpPr>
        <p:spPr>
          <a:xfrm>
            <a:off x="832104" y="108000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在判断用动词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-ing形式还是动词-ed形式时，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最核心的一步就是判断动词与逻辑主语之间的主被动关系，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一般情况下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，主动用-ing，被动用-ed。但也要注意一些特殊词汇的用法，如seat一般只用-ed形式。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02066d24?pid=575da3aa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在空白处填入括号内单词的正确形式。</a:t>
            </a:r>
            <a:endParaRPr lang="en-US" altLang="zh-CN" sz="1800" b="1" i="0">
              <a:solidFill>
                <a:srgbClr val="00A0A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（write）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“soul”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tradition.</a:t>
            </a:r>
            <a:endParaRPr lang="en-US" altLang="zh-CN" sz="1800" dirty="0"/>
          </a:p>
        </p:txBody>
      </p:sp>
      <p:sp>
        <p:nvSpPr>
          <p:cNvPr id="4" name="QB_4_AN.2_1#a02066d24.blank?vop=1&amp;pid=575da3aaa&amp;color=0,0,0&amp;vpa=1&amp;vtp=1&amp;bbb=1"/>
          <p:cNvSpPr/>
          <p:nvPr/>
        </p:nvSpPr>
        <p:spPr>
          <a:xfrm>
            <a:off x="4063460" y="1447665"/>
            <a:ext cx="814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written</a:t>
            </a:r>
            <a:endParaRPr lang="en-US" altLang="zh-CN" dirty="0"/>
          </a:p>
        </p:txBody>
      </p:sp>
      <p:sp>
        <p:nvSpPr>
          <p:cNvPr id="5" name="QB_4_AS.3_1#79a20bece?vop=1&amp;pid=575da3aaa&amp;color=0,0,0&amp;vtp=1&amp;bbb=1&amp;hb=1"/>
          <p:cNvSpPr/>
          <p:nvPr/>
        </p:nvSpPr>
        <p:spPr>
          <a:xfrm>
            <a:off x="832104" y="189953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一种语言及其独特的书写形式构成了一个民族传统的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设空处作定语修饰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表被动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被书写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应用过去分词形式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written。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6a55fb3e7?vop=1&amp;pid=575da3aaa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北京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ahead,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barking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excitedly.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（scare）.</a:t>
            </a:r>
            <a:endParaRPr lang="en-US" altLang="zh-CN" dirty="0"/>
          </a:p>
        </p:txBody>
      </p:sp>
      <p:sp>
        <p:nvSpPr>
          <p:cNvPr id="3" name="QB_4_AN.5_1#6a55fb3e7.blank?vop=1&amp;pid=575da3aaa&amp;color=0,0,0&amp;vpa=2&amp;vtp=1&amp;bbb=1"/>
          <p:cNvSpPr/>
          <p:nvPr/>
        </p:nvSpPr>
        <p:spPr>
          <a:xfrm>
            <a:off x="3709765" y="1495925"/>
            <a:ext cx="750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scared</a:t>
            </a:r>
            <a:endParaRPr lang="en-US" altLang="zh-CN" dirty="0"/>
          </a:p>
        </p:txBody>
      </p:sp>
      <p:sp>
        <p:nvSpPr>
          <p:cNvPr id="4" name="QB_4_AS.6_1#6a55fb3e7?vop=1&amp;pid=575da3aaa&amp;color=0,0,0&amp;vtp=1&amp;bbb=1&amp;hb=1"/>
          <p:cNvSpPr/>
          <p:nvPr/>
        </p:nvSpPr>
        <p:spPr>
          <a:xfrm>
            <a:off x="832104" y="1899531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我有时会把它叫回来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担心它可能会吓到某人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“have+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结合句意可知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，someone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之间为逻辑上的被动关系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被吓到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应用过去分词形式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2f157efa0?vop=1&amp;pid=575da3aaa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（motivate）;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harder.</a:t>
            </a:r>
            <a:endParaRPr lang="en-US" altLang="zh-CN" dirty="0"/>
          </a:p>
        </p:txBody>
      </p:sp>
      <p:sp>
        <p:nvSpPr>
          <p:cNvPr id="3" name="QB_4_AN.8_1#2f157efa0.blank?vop=1&amp;pid=575da3aaa&amp;color=0,0,0&amp;vpa=3&amp;vtp=1&amp;bbb=1"/>
          <p:cNvSpPr/>
          <p:nvPr/>
        </p:nvSpPr>
        <p:spPr>
          <a:xfrm>
            <a:off x="2945860" y="1035812"/>
            <a:ext cx="1157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motivating</a:t>
            </a:r>
            <a:endParaRPr lang="en-US" altLang="zh-CN" dirty="0"/>
          </a:p>
        </p:txBody>
      </p:sp>
      <p:sp>
        <p:nvSpPr>
          <p:cNvPr id="4" name="QB_4_AS.9_1#2f157efa0?vop=1&amp;pid=575da3aaa&amp;color=0,0,0&amp;vtp=1&amp;bbb=1&amp;hb=1"/>
          <p:cNvSpPr/>
          <p:nvPr/>
        </p:nvSpPr>
        <p:spPr>
          <a:xfrm>
            <a:off x="832104" y="190817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进步总是激励人的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任何小的进步都会激发积极情绪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它们会让你更有干劲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设空处在句中作表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根据语境可知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此处表示的是主语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的性质特征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应用现在分词形式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motivating。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f5e56cd7c?vop=1&amp;pid=575da3aaa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（ask）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Philip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rewarding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11_1#f5e56cd7c.blank?vop=1&amp;pid=575da3aaa&amp;color=0,0,0&amp;vpa=4&amp;vtp=1&amp;bbb=1"/>
          <p:cNvSpPr/>
          <p:nvPr/>
        </p:nvSpPr>
        <p:spPr>
          <a:xfrm>
            <a:off x="1066260" y="1048512"/>
            <a:ext cx="750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Asked</a:t>
            </a:r>
            <a:endParaRPr lang="en-US" altLang="zh-CN" dirty="0"/>
          </a:p>
        </p:txBody>
      </p:sp>
      <p:sp>
        <p:nvSpPr>
          <p:cNvPr id="4" name="QB_4_AS.12_1#f5e56cd7c?vop=1&amp;pid=575da3aaa&amp;color=0,0,0&amp;vtp=1&amp;bbb=1&amp;hb=1"/>
          <p:cNvSpPr/>
          <p:nvPr/>
        </p:nvSpPr>
        <p:spPr>
          <a:xfrm>
            <a:off x="832104" y="190519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当被问及对教学工作的看法时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菲利普表示他觉得这份工作非常有趣且很有意义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设空处应用非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谓语动词作状语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且根据语境可知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，ask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Philip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之间为逻辑上的被动关系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应用过去分词形式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句首单词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首字母需大写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6b75f6337?htil=1&amp;pid=575da3aa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3272" y="1235448"/>
            <a:ext cx="106070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6b75f6337?htil=1&amp;pid=575da3aaa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160" y="1080000"/>
            <a:ext cx="8833104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6b75f6337?pid=575da3aaa&amp;color=0,0,0&amp;vtp=1&amp;bbb=1"/>
          <p:cNvSpPr/>
          <p:nvPr/>
        </p:nvSpPr>
        <p:spPr>
          <a:xfrm>
            <a:off x="832104" y="24328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不止一次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我发现自己在琢磨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我的学生们创作出了这些人物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他们是如何如此了解他们笔下的角色的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spc="-1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73ffb111.fixed?pid=f78957b9b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语法攻略9</a:t>
            </a:r>
            <a:endParaRPr lang="en-US" altLang="zh-CN" sz="5400" dirty="0"/>
          </a:p>
        </p:txBody>
      </p:sp>
      <p:sp>
        <p:nvSpPr>
          <p:cNvPr id="3" name="C_2_BD#d73ffb111.fixed?pid=f78957b9b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难点攻关——厘清动词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-ing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-ed形式的用法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d5e869466?pid=b0d631371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080000"/>
            <a:ext cx="10351008" cy="25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8917d344?pid=f33b22268&amp;color=0,0,0&amp;vtp=1&amp;bt=1&amp;bbb=1&amp;hb=1"/>
          <p:cNvSpPr/>
          <p:nvPr/>
        </p:nvSpPr>
        <p:spPr>
          <a:xfrm>
            <a:off x="832104" y="1078992"/>
            <a:ext cx="10533888" cy="1187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动词-ing形式和动词-ed形式是非谓语动词的两种非常重要的形式，在句子中常用来作表语、定语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语和宾语补足语等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。此外动词-ing形式还可在句中作主语和宾语，作宾语时通常位于介词或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advise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等动词后。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</a:t>
            </a:r>
            <a:endParaRPr lang="en-US" altLang="zh-CN" dirty="0"/>
          </a:p>
        </p:txBody>
      </p:sp>
      <p:graphicFrame>
        <p:nvGraphicFramePr>
          <p:cNvPr id="5" name="P_4_BD#38917d344?colgroup=2,53&amp;pid=f33b22268&amp;color=0,0,0&amp;vtp=1&amp;bbb=1&amp;hb=1"/>
          <p:cNvGraphicFramePr>
            <a:graphicFrameLocks noGrp="1"/>
          </p:cNvGraphicFramePr>
          <p:nvPr/>
        </p:nvGraphicFramePr>
        <p:xfrm>
          <a:off x="832104" y="2400300"/>
          <a:ext cx="10515600" cy="3203004"/>
        </p:xfrm>
        <a:graphic>
          <a:graphicData uri="http://schemas.openxmlformats.org/drawingml/2006/table">
            <a:tbl>
              <a:tblPr/>
              <a:tblGrid>
                <a:gridCol w="640080"/>
                <a:gridCol w="9875520"/>
              </a:tblGrid>
              <a:tr h="3203004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1.动词-ing形式作表语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现在分词作表语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往往具有形容词的性质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说明主语的性质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特征等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result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game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disappointing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比赛结果令人失望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动名词作表语多表示抽象性的或习惯性的动作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一般说明主语的内容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tired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waiting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alone.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我厌烦独自在这里等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.动词-ed形式作表语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多表示主语所处的状态或所具备的特征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remained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locked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门仍然锁着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有些动词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形式作表语时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已经具备了形容词的性质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常见的有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amused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amazed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annoyed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astonished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bored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delighted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disappointed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excited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frightened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inspired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moved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pleased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puzzled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shocked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terrified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surprised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worried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amazed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beauty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lake.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这个湖泊的美使我们大为惊奇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4_BD#38917d344.table_image?tii=1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301218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38917d344.table_image?tii=2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359232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38917d344.table_image?tii=3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446252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38917d344.table_image?tii=4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532003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P_4_BD#38917d344?colgroup=2,53&amp;pid=f33b22268&amp;color=0,0,0&amp;mp=1&amp;vtp=1&amp;bt=1&amp;bbb=1&amp;hb=1"/>
          <p:cNvGraphicFramePr>
            <a:graphicFrameLocks noGrp="1"/>
          </p:cNvGraphicFramePr>
          <p:nvPr/>
        </p:nvGraphicFramePr>
        <p:xfrm>
          <a:off x="832104" y="1496695"/>
          <a:ext cx="10515600" cy="1752664"/>
        </p:xfrm>
        <a:graphic>
          <a:graphicData uri="http://schemas.openxmlformats.org/drawingml/2006/table">
            <a:tbl>
              <a:tblPr/>
              <a:tblGrid>
                <a:gridCol w="640080"/>
                <a:gridCol w="9875520"/>
              </a:tblGrid>
              <a:tr h="1752664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定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形式作定语多表示动作的主动或进行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也可指事物的用途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与它所修饰的词往往构成逻辑上的主动关系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lived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south.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他们住在一所朝南的房子里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room=a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阅览室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形式作定语多表示被动或完成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与它所修饰的词往往构成逻辑上的被动关系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food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cooked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mother.=I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food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cooked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我很喜欢你妈妈做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的食物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38917d344.table_image?tii=5&amp;pid=f33b22268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181851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38917d344.table_image?tii=6&amp;pid=f33b22268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210858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38917d344.table_image?tii=7&amp;pid=f33b22268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6220" y="268871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4#38917d344?pid=f33b22268&amp;color=0,0,0&amp;vtp=1&amp;bbb=1&amp;hb=1"/>
          <p:cNvSpPr/>
          <p:nvPr/>
        </p:nvSpPr>
        <p:spPr>
          <a:xfrm>
            <a:off x="832104" y="3388995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单个的动词-ed形式作定语通常放在被修饰词之前；动词-ed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形式短语作定语则通常放在被修饰词之后，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相当于一个定语从句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。但有些动词-ed形式表示特定含义，单独作定语也放在被修饰的名词之后，如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、concerned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剩余时间不多了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咱们快点儿吧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7" name="P_4_BD#38917d344?pid=f33b22268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50881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4_BD#38917d344?colgroup=2,53&amp;pid=f33b22268&amp;color=0,0,0&amp;mp=1&amp;vtp=1&amp;bt=1&amp;bbb=1"/>
          <p:cNvSpPr txBox="1"/>
          <p:nvPr/>
        </p:nvSpPr>
        <p:spPr>
          <a:xfrm>
            <a:off x="10988631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8917d344?pid=f33b22268&amp;color=0,0,0&amp;vtp=1&amp;bt=1&amp;bbb=1&amp;hb=1"/>
          <p:cNvSpPr/>
          <p:nvPr/>
        </p:nvSpPr>
        <p:spPr>
          <a:xfrm>
            <a:off x="832104" y="1078991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②有些动词-ed形式作定语既可前置也可后置，意义不变，但有些动词-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ed形式置于被修饰词前后的位置不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则意义也不相同。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repaired.=All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repaired.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所有坏了的窗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户已经修理好了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bookstore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textbooks,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这家书店有一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个二手教科书专区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价格比新书便宜很多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maths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用来解决这道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数学题的方法比我们在课堂上学的更简单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4_BD#38917d344?pid=f33b22268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65959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38917d344?pid=f33b22268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788919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38917d344?pid=f33b22268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11879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4_BD#38917d344?colgroup=3,53&amp;pid=f33b22268&amp;color=0,0,0&amp;vtp=1&amp;bt=1&amp;bbb=1&amp;hb=1"/>
          <p:cNvGraphicFramePr>
            <a:graphicFrameLocks noGrp="1"/>
          </p:cNvGraphicFramePr>
          <p:nvPr/>
        </p:nvGraphicFramePr>
        <p:xfrm>
          <a:off x="832104" y="1078992"/>
          <a:ext cx="10506456" cy="1810004"/>
        </p:xfrm>
        <a:graphic>
          <a:graphicData uri="http://schemas.openxmlformats.org/drawingml/2006/table">
            <a:tbl>
              <a:tblPr/>
              <a:tblGrid>
                <a:gridCol w="740664"/>
                <a:gridCol w="9765792"/>
              </a:tblGrid>
              <a:tr h="1810004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状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形式和动词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形式在句中通常作原因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伴随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条件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让步状语等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主语与动词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形式在逻辑上为主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动关系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主语与动词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形式在逻辑上为被动关系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news,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immediately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Shanghai.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听到这个消息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他们立即动身去上海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parents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died,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leaving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alone.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他的父母去世了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留下他孤身一人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space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beautiful.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从太空看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我们的地球看起来更美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Frightened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darkness,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girl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sleep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alone.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因为害怕黑暗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这个女孩不敢独自睡觉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38917d344.table_image?tii=8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804" y="170684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38917d344.table_image?tii=9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804" y="199691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38917d344.table_image?tii=10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804" y="228698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38917d344.table_image?tii=11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6804" y="257705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38917d344?pid=f33b22268&amp;color=0,0,0&amp;vtp=1&amp;bt=1&amp;bbb=1&amp;hb=1"/>
          <p:cNvSpPr/>
          <p:nvPr/>
        </p:nvSpPr>
        <p:spPr>
          <a:xfrm>
            <a:off x="832104" y="1080000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知识拓展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-ing形式和动词-ed形式的独立主格结构作状语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-ing形式短语和动词-ed形式短语作状语时，其逻辑主语通常与句子的主语一致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，但有时它们可以有自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己的独立主语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，这种结构被称为独立主格结构。当逻辑主语与其后的动词是主动关系时，用动词-ing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当逻辑主语与其后的动词是被动关系时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，用动词-ed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如果时间允许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我们就能完成这个项目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。（逻辑主语Time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与permit之间为主动关系，独立主格结构作条件状语）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所有的工作都做完了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他们决定去看一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场电影犒劳自己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。（逻辑主语All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work与do之间为被动关系，独立主格结构作原因或时间状语）</a:t>
            </a:r>
            <a:endParaRPr lang="en-US" altLang="zh-CN" dirty="0"/>
          </a:p>
        </p:txBody>
      </p:sp>
      <p:pic>
        <p:nvPicPr>
          <p:cNvPr id="3" name="P_4_BD#38917d344?pid=f33b22268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268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38917d344?pid=f33b22268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0497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_4_BD#38917d344?colgroup=2,54&amp;pid=f33b22268&amp;color=0,0,0&amp;vtp=1&amp;bt=1&amp;bbb=1&amp;hb=1"/>
          <p:cNvGraphicFramePr>
            <a:graphicFrameLocks noGrp="1"/>
          </p:cNvGraphicFramePr>
          <p:nvPr/>
        </p:nvGraphicFramePr>
        <p:xfrm>
          <a:off x="832104" y="1078992"/>
          <a:ext cx="10506456" cy="2962148"/>
        </p:xfrm>
        <a:graphic>
          <a:graphicData uri="http://schemas.openxmlformats.org/drawingml/2006/table">
            <a:tbl>
              <a:tblPr/>
              <a:tblGrid>
                <a:gridCol w="521208"/>
                <a:gridCol w="9985248"/>
              </a:tblGrid>
              <a:tr h="296214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作宾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语补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足语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作宾语补足语时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形式表示正在进行的主动动作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形式则表示已经完成的被动动作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常用于以下几种情况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.位于感官动词后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如see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watch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notice等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experiment.我们看到老师在做实验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thief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caught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policemen.她看见小偷被警察抓住了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.位于使役动词后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如make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leave等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burning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night.他们整夜亮着灯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couldn't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herself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understood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English.她仍然不能用英语表达自己的意思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.用于with复合结构中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couldn't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noise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.由于噪声不断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我没法做作业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>
                              <a:alpha val="0"/>
                            </a:srgbClr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problems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settled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felt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relieved.所有问题都解决了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他感到如释重负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38917d344.table_image?tii=12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48" y="170913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38917d344.table_image?tii=13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48" y="199920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38917d344.table_image?tii=14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48" y="257933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38917d344.table_image?tii=15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48" y="286940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38917d344.table_image?tii=16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48" y="344954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4_BD#38917d344.table_image?tii=17&amp;pid=f33b222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348" y="373961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4#38917d344?pid=f33b22268&amp;color=0,0,0&amp;vtp=1&amp;bt=1&amp;bbb=1"/>
          <p:cNvSpPr/>
          <p:nvPr/>
        </p:nvSpPr>
        <p:spPr>
          <a:xfrm>
            <a:off x="832104" y="41783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易错警示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make+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结构中的宾语补足语不能用动词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3943</Words>
  <Application>WPS 演示</Application>
  <PresentationFormat>宽屏</PresentationFormat>
  <Paragraphs>128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2025-11-03T11:04:00Z</dcterms:created>
  <dcterms:modified xsi:type="dcterms:W3CDTF">2025-11-05T08:17:39Z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40456354365743718E696ABDCB1D7B7B_12</vt:lpwstr>
  </property>
  <property fmtid="{D5CDD505-2E9C-101B-9397-08002B2CF9AE}" pid="3" name="KSOProductBuildVer">
    <vt:lpwstr>2052-12.1.0.22529</vt:lpwstr>
  </property>
</Properties>
</file>